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1821" autoAdjust="0"/>
  </p:normalViewPr>
  <p:slideViewPr>
    <p:cSldViewPr snapToGrid="0">
      <p:cViewPr varScale="1">
        <p:scale>
          <a:sx n="46" d="100"/>
          <a:sy n="46" d="100"/>
        </p:scale>
        <p:origin x="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244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51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6659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636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47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448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0021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105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003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739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62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638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3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23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15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99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F363-AFB1-4C37-B6AB-25569A06BDFE}" type="datetimeFigureOut">
              <a:rPr lang="el-GR" smtClean="0"/>
              <a:t>26/4/2020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ECD5F4-6CC6-44A9-BE0E-F66FC0CA9A5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63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54955" y="1619251"/>
            <a:ext cx="8825658" cy="1162049"/>
          </a:xfrm>
        </p:spPr>
        <p:txBody>
          <a:bodyPr/>
          <a:lstStyle/>
          <a:p>
            <a:r>
              <a:rPr lang="el-GR" smtClean="0"/>
              <a:t> </a:t>
            </a:r>
            <a:r>
              <a:rPr lang="el-GR" sz="8000" smtClean="0"/>
              <a:t>Μετοχές</a:t>
            </a:r>
            <a:endParaRPr lang="el-GR" sz="8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692398" y="2781300"/>
            <a:ext cx="6815669" cy="2197099"/>
          </a:xfrm>
        </p:spPr>
        <p:txBody>
          <a:bodyPr>
            <a:noAutofit/>
          </a:bodyPr>
          <a:lstStyle/>
          <a:p>
            <a:r>
              <a:rPr lang="el-GR" sz="4800" smtClean="0"/>
              <a:t>-οντας</a:t>
            </a:r>
          </a:p>
          <a:p>
            <a:r>
              <a:rPr lang="el-GR" sz="4800" smtClean="0"/>
              <a:t>-ώντας</a:t>
            </a:r>
            <a:endParaRPr lang="el-GR" sz="4800" dirty="0"/>
          </a:p>
        </p:txBody>
      </p:sp>
      <p:pic>
        <p:nvPicPr>
          <p:cNvPr id="5" name="Μετοχέ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2398" y="4460007"/>
            <a:ext cx="2305050" cy="180339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374073"/>
            <a:ext cx="4518481" cy="33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0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533466" cy="1320800"/>
          </a:xfrm>
        </p:spPr>
        <p:txBody>
          <a:bodyPr>
            <a:normAutofit/>
          </a:bodyPr>
          <a:lstStyle/>
          <a:p>
            <a:r>
              <a:rPr lang="el-GR" dirty="0" smtClean="0"/>
              <a:t>Μετοχές είναι οι λεξούλες που τελειώνουν σε –</a:t>
            </a:r>
            <a:r>
              <a:rPr lang="el-GR" dirty="0" err="1" smtClean="0"/>
              <a:t>οντας</a:t>
            </a:r>
            <a:r>
              <a:rPr lang="el-GR" dirty="0" smtClean="0"/>
              <a:t> και  –</a:t>
            </a:r>
            <a:r>
              <a:rPr lang="el-GR" dirty="0" err="1" smtClean="0"/>
              <a:t>ώντας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4" y="2762250"/>
            <a:ext cx="10828866" cy="3829050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sz="2800" dirty="0" smtClean="0"/>
              <a:t>Οι μετοχές γράφονται με (ο) –</a:t>
            </a:r>
            <a:r>
              <a:rPr lang="el-GR" sz="2800" dirty="0" err="1" smtClean="0"/>
              <a:t>οντας</a:t>
            </a:r>
            <a:r>
              <a:rPr lang="el-GR" sz="2800" dirty="0" smtClean="0"/>
              <a:t>, όταν </a:t>
            </a:r>
            <a:r>
              <a:rPr lang="el-GR" sz="2800" u="sng" dirty="0" smtClean="0">
                <a:solidFill>
                  <a:srgbClr val="FF0000"/>
                </a:solidFill>
              </a:rPr>
              <a:t>ΔΕΝ</a:t>
            </a:r>
            <a:r>
              <a:rPr lang="el-GR" sz="2800" u="sng" dirty="0" smtClean="0"/>
              <a:t> </a:t>
            </a:r>
            <a:r>
              <a:rPr lang="el-GR" sz="2800" dirty="0" smtClean="0"/>
              <a:t>τονίζονται στο (ο)</a:t>
            </a:r>
          </a:p>
          <a:p>
            <a:pPr marL="0" indent="0">
              <a:buNone/>
            </a:pPr>
            <a:r>
              <a:rPr lang="el-GR" sz="2800" dirty="0" smtClean="0"/>
              <a:t>   Π.χ. κάν</a:t>
            </a:r>
            <a:r>
              <a:rPr lang="el-GR" sz="2800" dirty="0" smtClean="0">
                <a:solidFill>
                  <a:srgbClr val="FF0000"/>
                </a:solidFill>
              </a:rPr>
              <a:t>οντας</a:t>
            </a:r>
            <a:r>
              <a:rPr lang="el-GR" sz="2800" dirty="0" smtClean="0"/>
              <a:t>, βλέπ</a:t>
            </a:r>
            <a:r>
              <a:rPr lang="el-GR" sz="2800" dirty="0" smtClean="0">
                <a:solidFill>
                  <a:srgbClr val="FF0000"/>
                </a:solidFill>
              </a:rPr>
              <a:t>οντας</a:t>
            </a:r>
          </a:p>
          <a:p>
            <a:pPr marL="0" indent="0">
              <a:buNone/>
            </a:pPr>
            <a:endParaRPr lang="el-GR" sz="2800" dirty="0"/>
          </a:p>
          <a:p>
            <a:r>
              <a:rPr lang="el-GR" sz="2800" dirty="0" smtClean="0"/>
              <a:t>Οι μετοχές γράφονται με (ω) –</a:t>
            </a:r>
            <a:r>
              <a:rPr lang="el-GR" sz="2800" dirty="0" err="1" smtClean="0"/>
              <a:t>ώντας</a:t>
            </a:r>
            <a:r>
              <a:rPr lang="el-GR" sz="2800" dirty="0" smtClean="0"/>
              <a:t>, όταν τονίζονται στο (ώ)</a:t>
            </a:r>
          </a:p>
          <a:p>
            <a:pPr marL="0" indent="0">
              <a:buNone/>
            </a:pPr>
            <a:r>
              <a:rPr lang="el-GR" sz="2800" dirty="0"/>
              <a:t> </a:t>
            </a:r>
            <a:r>
              <a:rPr lang="el-GR" sz="2800" dirty="0" smtClean="0"/>
              <a:t>  Π.χ. πετ</a:t>
            </a:r>
            <a:r>
              <a:rPr lang="el-GR" sz="2800" dirty="0" smtClean="0">
                <a:solidFill>
                  <a:srgbClr val="FF0000"/>
                </a:solidFill>
              </a:rPr>
              <a:t>ώντας</a:t>
            </a:r>
            <a:r>
              <a:rPr lang="el-GR" sz="2800" dirty="0" smtClean="0"/>
              <a:t>, κρατ</a:t>
            </a:r>
            <a:r>
              <a:rPr lang="el-GR" sz="2800" dirty="0" smtClean="0">
                <a:solidFill>
                  <a:srgbClr val="FF0000"/>
                </a:solidFill>
              </a:rPr>
              <a:t>ώντας</a:t>
            </a:r>
            <a:endParaRPr lang="el-GR" sz="2800" dirty="0">
              <a:solidFill>
                <a:srgbClr val="FF0000"/>
              </a:solidFill>
            </a:endParaRPr>
          </a:p>
        </p:txBody>
      </p:sp>
      <p:pic>
        <p:nvPicPr>
          <p:cNvPr id="4" name="Μετοχές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33950" y="1676400"/>
            <a:ext cx="17335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95400"/>
          </a:xfrm>
        </p:spPr>
        <p:txBody>
          <a:bodyPr>
            <a:normAutofit/>
          </a:bodyPr>
          <a:lstStyle/>
          <a:p>
            <a:r>
              <a:rPr lang="el-GR" dirty="0" smtClean="0"/>
              <a:t>Πάτησε το βελάκι για να ακούσεις μερικά ακόμα παραδείγματα.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77333" y="2160589"/>
            <a:ext cx="10212339" cy="4697411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sz="3200" dirty="0" smtClean="0"/>
          </a:p>
          <a:p>
            <a:endParaRPr lang="el-GR" sz="3200" dirty="0"/>
          </a:p>
          <a:p>
            <a:r>
              <a:rPr lang="el-GR" sz="3200" dirty="0" smtClean="0"/>
              <a:t>Περνάω </a:t>
            </a:r>
            <a:r>
              <a:rPr lang="el-GR" sz="3200" dirty="0" smtClean="0"/>
              <a:t>την ώρα μου </a:t>
            </a:r>
            <a:r>
              <a:rPr lang="el-GR" sz="3200" dirty="0" smtClean="0">
                <a:solidFill>
                  <a:srgbClr val="FF0000"/>
                </a:solidFill>
              </a:rPr>
              <a:t>ακούγοντας</a:t>
            </a:r>
            <a:r>
              <a:rPr lang="el-GR" sz="3200" dirty="0" smtClean="0"/>
              <a:t> μουσική.</a:t>
            </a:r>
          </a:p>
          <a:p>
            <a:r>
              <a:rPr lang="el-GR" sz="3200" dirty="0" smtClean="0"/>
              <a:t>Έφτασαν στην κορυφή του βουνού </a:t>
            </a:r>
            <a:r>
              <a:rPr lang="el-GR" sz="3200" dirty="0" smtClean="0">
                <a:solidFill>
                  <a:srgbClr val="FF0000"/>
                </a:solidFill>
              </a:rPr>
              <a:t>ακολουθώντας</a:t>
            </a:r>
            <a:r>
              <a:rPr lang="el-GR" sz="3200" dirty="0" smtClean="0"/>
              <a:t> </a:t>
            </a:r>
            <a:r>
              <a:rPr lang="el-GR" sz="3200" smtClean="0"/>
              <a:t>ένα </a:t>
            </a:r>
            <a:r>
              <a:rPr lang="el-GR" sz="3200" smtClean="0"/>
              <a:t>μονοπάτι.</a:t>
            </a:r>
            <a:endParaRPr lang="el-GR" sz="3200" dirty="0"/>
          </a:p>
        </p:txBody>
      </p:sp>
      <p:pic>
        <p:nvPicPr>
          <p:cNvPr id="4" name="Μετοχές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7964" y="2176174"/>
            <a:ext cx="2538844" cy="214644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93" y="2176174"/>
            <a:ext cx="3403371" cy="214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5750" y="361950"/>
            <a:ext cx="11601450" cy="1798638"/>
          </a:xfrm>
        </p:spPr>
        <p:txBody>
          <a:bodyPr>
            <a:normAutofit fontScale="90000"/>
          </a:bodyPr>
          <a:lstStyle/>
          <a:p>
            <a:r>
              <a:rPr lang="el-GR" sz="3600" dirty="0" smtClean="0"/>
              <a:t>Συμπλήρωσε τα κενά με τις μετοχές που βγαίνουν από τα </a:t>
            </a:r>
            <a:r>
              <a:rPr lang="el-GR" sz="3600" dirty="0" err="1" smtClean="0"/>
              <a:t>ρηματάκια</a:t>
            </a:r>
            <a:r>
              <a:rPr lang="el-GR" sz="3600" dirty="0" smtClean="0"/>
              <a:t> της παρένθεσης. Προσοχή! Η λεξούλα που θα συμπληρώσεις πρέπει να τελειώνει σε –</a:t>
            </a:r>
            <a:r>
              <a:rPr lang="el-GR" sz="3600" dirty="0" err="1" smtClean="0"/>
              <a:t>οντας</a:t>
            </a:r>
            <a:r>
              <a:rPr lang="el-GR" sz="3600" dirty="0" smtClean="0"/>
              <a:t> ή –</a:t>
            </a:r>
            <a:r>
              <a:rPr lang="el-GR" sz="3600" dirty="0" err="1" smtClean="0"/>
              <a:t>ώντας</a:t>
            </a:r>
            <a:r>
              <a:rPr lang="el-GR" sz="3600" dirty="0" smtClean="0"/>
              <a:t>.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312989"/>
            <a:ext cx="11209866" cy="4697411"/>
          </a:xfrm>
        </p:spPr>
        <p:txBody>
          <a:bodyPr>
            <a:noAutofit/>
          </a:bodyPr>
          <a:lstStyle/>
          <a:p>
            <a:endParaRPr lang="el-GR" sz="2800" dirty="0" smtClean="0"/>
          </a:p>
          <a:p>
            <a:r>
              <a:rPr lang="el-GR" sz="2800" dirty="0" smtClean="0"/>
              <a:t>Πέρασε το ποτάμι ……………………..(κολυμπώ).</a:t>
            </a:r>
          </a:p>
          <a:p>
            <a:r>
              <a:rPr lang="el-GR" sz="2800" dirty="0" smtClean="0"/>
              <a:t>Πήγε ……………………..(τρέχω) από τη μία άκρη στην άλλη.</a:t>
            </a:r>
          </a:p>
          <a:p>
            <a:r>
              <a:rPr lang="el-GR" sz="2800" dirty="0" smtClean="0"/>
              <a:t>Τρεφόμαστε υγιεινά ……………………(τρώω) φρούτα και λαχανικά.</a:t>
            </a:r>
          </a:p>
          <a:p>
            <a:r>
              <a:rPr lang="el-GR" sz="2800" dirty="0" smtClean="0"/>
              <a:t>Το μωρό ξύπνησε τη </a:t>
            </a:r>
            <a:r>
              <a:rPr lang="el-GR" sz="2800" dirty="0"/>
              <a:t>ν</a:t>
            </a:r>
            <a:r>
              <a:rPr lang="el-GR" sz="2800" dirty="0" smtClean="0"/>
              <a:t>ύχτα ……………………(κλαίω).</a:t>
            </a:r>
          </a:p>
          <a:p>
            <a:r>
              <a:rPr lang="el-GR" sz="2800" dirty="0" smtClean="0"/>
              <a:t>Πέτυχε στις εξετάσεις ……………………(διαβάζω) πολλές ώρες.</a:t>
            </a:r>
          </a:p>
          <a:p>
            <a:r>
              <a:rPr lang="el-GR" sz="2800" dirty="0" smtClean="0"/>
              <a:t>……………………(ανοίγω) το παράθυρο, αντίκρισε ένα λαμπερό ήλιο.</a:t>
            </a:r>
          </a:p>
          <a:p>
            <a:r>
              <a:rPr lang="el-GR" sz="2800" dirty="0" smtClean="0"/>
              <a:t>Μπορώ να περάσω όλη την ημέρα ……………………(παίζω).</a:t>
            </a:r>
            <a:endParaRPr lang="el-GR" sz="2800" dirty="0"/>
          </a:p>
        </p:txBody>
      </p:sp>
      <p:pic>
        <p:nvPicPr>
          <p:cNvPr id="4" name="Μετοχή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5" name="Μετοχές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38650" y="1931988"/>
            <a:ext cx="1752600" cy="75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184</Words>
  <Application>Microsoft Office PowerPoint</Application>
  <PresentationFormat>Ευρεία οθόνη</PresentationFormat>
  <Paragraphs>28</Paragraphs>
  <Slides>4</Slides>
  <Notes>0</Notes>
  <HiddenSlides>0</HiddenSlides>
  <MMClips>5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Όψη</vt:lpstr>
      <vt:lpstr> Μετοχές</vt:lpstr>
      <vt:lpstr>Μετοχές είναι οι λεξούλες που τελειώνουν σε –οντας και  –ώντας.</vt:lpstr>
      <vt:lpstr>Πάτησε το βελάκι για να ακούσεις μερικά ακόμα παραδείγματα.</vt:lpstr>
      <vt:lpstr>Συμπλήρωσε τα κενά με τις μετοχές που βγαίνουν από τα ρηματάκια της παρένθεσης. Προσοχή! Η λεξούλα που θα συμπληρώσεις πρέπει να τελειώνει σε –οντας ή –ώντας.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Μετοχές</dc:title>
  <dc:creator>ΓΕΩΡΓΙΑ ΠΑΛΟΥΚΟΥ</dc:creator>
  <cp:lastModifiedBy>ΓΕΩΡΓΙΑ ΠΑΛΟΥΚΟΥ</cp:lastModifiedBy>
  <cp:revision>6</cp:revision>
  <dcterms:created xsi:type="dcterms:W3CDTF">2020-04-26T13:35:28Z</dcterms:created>
  <dcterms:modified xsi:type="dcterms:W3CDTF">2020-04-26T14:16:08Z</dcterms:modified>
</cp:coreProperties>
</file>