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12232" y="1106904"/>
            <a:ext cx="6569242" cy="1191127"/>
          </a:xfrm>
        </p:spPr>
        <p:txBody>
          <a:bodyPr>
            <a:normAutofit/>
          </a:bodyPr>
          <a:lstStyle/>
          <a:p>
            <a:r>
              <a:rPr lang="el-GR" sz="4800" dirty="0" smtClean="0"/>
              <a:t>Προστακτική Αορίστου</a:t>
            </a:r>
            <a:endParaRPr lang="el-GR" sz="48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07105"/>
            <a:ext cx="4451684" cy="2719137"/>
          </a:xfrm>
        </p:spPr>
      </p:pic>
      <p:pic>
        <p:nvPicPr>
          <p:cNvPr id="5" name="Εγγεγραμμένος ήχο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0979" y="2839452"/>
            <a:ext cx="2478505" cy="214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73587" y="64569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Προστακτική είναι η έγκλιση που χρησιμοποιούμε όταν προστάζουμε, όταν δίνουμε εντολή ή οδηγία σε κάποιον ή ακόμα όταν θέλουμε να παρακαλέσουμε για κάτι.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7334" y="3669632"/>
            <a:ext cx="4905319" cy="2371730"/>
          </a:xfrm>
        </p:spPr>
        <p:txBody>
          <a:bodyPr/>
          <a:lstStyle/>
          <a:p>
            <a:r>
              <a:rPr lang="el-GR" u="sng" dirty="0" smtClean="0">
                <a:solidFill>
                  <a:srgbClr val="FF0000"/>
                </a:solidFill>
              </a:rPr>
              <a:t>Παραδείγματα</a:t>
            </a:r>
          </a:p>
          <a:p>
            <a:endParaRPr lang="el-G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Άγγελε κλείσε το παράθυρο.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Στρίψε αριστερά στον επόμενο δρόμο.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Παίξε μαζί μου λίγο ακόμα.</a:t>
            </a:r>
            <a:endParaRPr lang="el-GR" dirty="0"/>
          </a:p>
        </p:txBody>
      </p:sp>
      <p:pic>
        <p:nvPicPr>
          <p:cNvPr id="4" name="Εγγεγραμμένος ήχο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09346" y="3125816"/>
            <a:ext cx="2510589" cy="25146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37" y="2233087"/>
            <a:ext cx="2755231" cy="209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8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6457392" cy="3108159"/>
          </a:xfrm>
        </p:spPr>
        <p:txBody>
          <a:bodyPr>
            <a:normAutofit/>
          </a:bodyPr>
          <a:lstStyle/>
          <a:p>
            <a:r>
              <a:rPr lang="el-GR" sz="2400" u="sng" dirty="0" smtClean="0"/>
              <a:t>Προστακτική</a:t>
            </a:r>
            <a:r>
              <a:rPr lang="el-GR" sz="2400" dirty="0" smtClean="0"/>
              <a:t> σχηματίζουν ο Ενεστώτας και ο Αόριστος. Η Προστακτική σχηματίζεται μόνο: </a:t>
            </a:r>
            <a:br>
              <a:rPr lang="el-GR" sz="2400" dirty="0" smtClean="0"/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στο δεύτερο πρόσωπο ενικού </a:t>
            </a:r>
            <a:br>
              <a:rPr lang="el-GR" sz="2400" dirty="0" smtClean="0"/>
            </a:br>
            <a:r>
              <a:rPr lang="el-GR" sz="2400" dirty="0" smtClean="0">
                <a:solidFill>
                  <a:srgbClr val="FF0000"/>
                </a:solidFill>
              </a:rPr>
              <a:t>(Εσύ) παίξε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και</a:t>
            </a:r>
            <a:r>
              <a:rPr lang="el-GR" sz="2800" dirty="0"/>
              <a:t> </a:t>
            </a:r>
            <a:r>
              <a:rPr lang="el-GR" sz="2400" dirty="0" smtClean="0"/>
              <a:t>στο δεύτερο πρόσωπο πληθυντικού</a:t>
            </a:r>
            <a:br>
              <a:rPr lang="el-GR" sz="2400" dirty="0" smtClean="0"/>
            </a:br>
            <a:r>
              <a:rPr lang="el-GR" sz="2400" dirty="0" smtClean="0">
                <a:solidFill>
                  <a:srgbClr val="FF0000"/>
                </a:solidFill>
              </a:rPr>
              <a:t>(Εσείς) παίξτε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7334" y="4463716"/>
            <a:ext cx="6938655" cy="1577646"/>
          </a:xfrm>
        </p:spPr>
        <p:txBody>
          <a:bodyPr/>
          <a:lstStyle/>
          <a:p>
            <a:r>
              <a:rPr lang="el-GR" u="sng" dirty="0" smtClean="0">
                <a:solidFill>
                  <a:srgbClr val="FF0000"/>
                </a:solidFill>
              </a:rPr>
              <a:t>Παραδείγματα:</a:t>
            </a:r>
          </a:p>
          <a:p>
            <a:endParaRPr lang="el-GR" u="sng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Μαρία </a:t>
            </a:r>
            <a:r>
              <a:rPr lang="el-GR" u="sng" dirty="0" smtClean="0">
                <a:solidFill>
                  <a:srgbClr val="FF0000"/>
                </a:solidFill>
              </a:rPr>
              <a:t>παίξε</a:t>
            </a:r>
            <a:r>
              <a:rPr lang="el-GR" dirty="0" smtClean="0"/>
              <a:t> με το ποδήλατό σου. (</a:t>
            </a:r>
            <a:r>
              <a:rPr lang="el-GR" dirty="0"/>
              <a:t>β</a:t>
            </a:r>
            <a:r>
              <a:rPr lang="el-GR" dirty="0" smtClean="0"/>
              <a:t>΄ πρόσωπο ενικού)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Παιδιά </a:t>
            </a:r>
            <a:r>
              <a:rPr lang="el-GR" u="sng" dirty="0" smtClean="0">
                <a:solidFill>
                  <a:srgbClr val="FF0000"/>
                </a:solidFill>
              </a:rPr>
              <a:t>παίξτε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με τις μπάλες. (β΄ πρόσωπο πληθυντικού)</a:t>
            </a:r>
            <a:endParaRPr lang="el-GR" dirty="0"/>
          </a:p>
        </p:txBody>
      </p:sp>
      <p:pic>
        <p:nvPicPr>
          <p:cNvPr id="4" name="Εγγεγραμμένος ήχο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39261" y="3507205"/>
            <a:ext cx="2490539" cy="222584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57" y="803949"/>
            <a:ext cx="2646947" cy="21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8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024255" cy="59355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Τι προσέχω στην ορθογραφία: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087579"/>
              </p:ext>
            </p:extLst>
          </p:nvPr>
        </p:nvGraphicFramePr>
        <p:xfrm>
          <a:off x="677863" y="2731167"/>
          <a:ext cx="8596312" cy="3922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078"/>
                <a:gridCol w="2149078"/>
                <a:gridCol w="2149078"/>
                <a:gridCol w="2149078"/>
              </a:tblGrid>
              <a:tr h="1555952">
                <a:tc>
                  <a:txBody>
                    <a:bodyPr/>
                    <a:lstStyle/>
                    <a:p>
                      <a:r>
                        <a:rPr lang="el-GR" dirty="0" smtClean="0"/>
                        <a:t>Κατάληξη Ενεστώτα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Παραδείγματα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Β΄ πρόσωπο πληθυντικού αριθμού Προστακτικής Αορίστου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Παραδείγματα</a:t>
                      </a:r>
                      <a:endParaRPr lang="el-GR" dirty="0"/>
                    </a:p>
                  </a:txBody>
                  <a:tcPr/>
                </a:tc>
              </a:tr>
              <a:tr h="394390">
                <a:tc>
                  <a:txBody>
                    <a:bodyPr/>
                    <a:lstStyle/>
                    <a:p>
                      <a:r>
                        <a:rPr lang="el-GR" dirty="0" smtClean="0"/>
                        <a:t>-ώ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τηλεφων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ώ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r>
                        <a:rPr lang="el-GR" dirty="0" err="1" smtClean="0"/>
                        <a:t>ήστε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τηλεφων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ήστε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4390"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r>
                        <a:rPr lang="el-GR" dirty="0" err="1" smtClean="0"/>
                        <a:t>ίζω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ζωγραφ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ίζω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r>
                        <a:rPr lang="el-GR" dirty="0" err="1" smtClean="0"/>
                        <a:t>ίστε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ζωγραφ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ίστε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4390"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r>
                        <a:rPr lang="el-GR" dirty="0" err="1" smtClean="0"/>
                        <a:t>είζω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δαν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είζω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-είστε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δαν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είστε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4390"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r>
                        <a:rPr lang="el-GR" dirty="0" err="1" smtClean="0"/>
                        <a:t>οίζω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αθρ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οίζω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r>
                        <a:rPr lang="el-GR" dirty="0" err="1" smtClean="0"/>
                        <a:t>οίστε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αθρ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οίστε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4390"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r>
                        <a:rPr lang="el-GR" dirty="0" err="1" smtClean="0"/>
                        <a:t>ύζω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κατακλ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ύζω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r>
                        <a:rPr lang="el-GR" dirty="0" err="1" smtClean="0"/>
                        <a:t>ύστε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κατακλ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ύστε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4390"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r>
                        <a:rPr lang="el-GR" dirty="0" err="1" smtClean="0"/>
                        <a:t>αίνω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μπ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αίνω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-είτε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μπ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είτε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Εγγεγραμμένος ήχο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83643" y="372979"/>
            <a:ext cx="2057400" cy="166035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968" y="1203158"/>
            <a:ext cx="2057400" cy="138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5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454634" cy="1291390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Άσκηση εμπέδωσης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000" dirty="0" smtClean="0"/>
              <a:t>Συμπληρώστε τα κενά στις προτάσεις βάζοντας τα ρήματα των παρενθέσεων στον κατάλληλο τύπο της προστακτικής Αορίστου. (Προσέξτε την ορθογραφία…)</a:t>
            </a:r>
            <a:endParaRPr lang="el-GR" sz="2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7334" y="2033337"/>
            <a:ext cx="8767455" cy="44155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«Μπείτε  (</a:t>
            </a:r>
            <a:r>
              <a:rPr lang="el-GR" dirty="0" smtClean="0">
                <a:solidFill>
                  <a:srgbClr val="FF0000"/>
                </a:solidFill>
              </a:rPr>
              <a:t>μπαίνω</a:t>
            </a:r>
            <a:r>
              <a:rPr lang="el-GR" dirty="0" smtClean="0"/>
              <a:t>) αμέσως στην τάξη!» είπε η δασκάλα στα παιδιά.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…………….(</a:t>
            </a:r>
            <a:r>
              <a:rPr lang="el-GR" dirty="0" smtClean="0">
                <a:solidFill>
                  <a:srgbClr val="FF0000"/>
                </a:solidFill>
              </a:rPr>
              <a:t>βλέπω</a:t>
            </a:r>
            <a:r>
              <a:rPr lang="el-GR" dirty="0" smtClean="0"/>
              <a:t>) εκείνο το ψηλό κτίριο.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…………….(</a:t>
            </a:r>
            <a:r>
              <a:rPr lang="el-GR" dirty="0" smtClean="0">
                <a:solidFill>
                  <a:srgbClr val="FF0000"/>
                </a:solidFill>
              </a:rPr>
              <a:t>κατεβαίνω</a:t>
            </a:r>
            <a:r>
              <a:rPr lang="el-GR" dirty="0" smtClean="0"/>
              <a:t>) τις σκάλες χωρίς να τρέχετε.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……………..(</a:t>
            </a:r>
            <a:r>
              <a:rPr lang="el-GR" dirty="0" smtClean="0">
                <a:solidFill>
                  <a:srgbClr val="FF0000"/>
                </a:solidFill>
              </a:rPr>
              <a:t>κρατώ</a:t>
            </a:r>
            <a:r>
              <a:rPr lang="el-GR" dirty="0" smtClean="0"/>
              <a:t>) μια θέση και για εμένα.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………………(</a:t>
            </a:r>
            <a:r>
              <a:rPr lang="el-GR" dirty="0" smtClean="0">
                <a:solidFill>
                  <a:srgbClr val="FF0000"/>
                </a:solidFill>
              </a:rPr>
              <a:t>αρχίζω)</a:t>
            </a:r>
            <a:r>
              <a:rPr lang="el-GR" dirty="0" smtClean="0"/>
              <a:t> τώρα!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………………(</a:t>
            </a:r>
            <a:r>
              <a:rPr lang="el-GR" dirty="0" smtClean="0">
                <a:solidFill>
                  <a:srgbClr val="FF0000"/>
                </a:solidFill>
              </a:rPr>
              <a:t>βρίσκω</a:t>
            </a:r>
            <a:r>
              <a:rPr lang="el-GR" dirty="0" smtClean="0"/>
              <a:t>) τον χαμένο θησαυρό και ……………..(</a:t>
            </a:r>
            <a:r>
              <a:rPr lang="el-GR" dirty="0" smtClean="0">
                <a:solidFill>
                  <a:srgbClr val="FF0000"/>
                </a:solidFill>
              </a:rPr>
              <a:t>κερδίζω</a:t>
            </a:r>
            <a:r>
              <a:rPr lang="el-GR" dirty="0" smtClean="0"/>
              <a:t>) πλούσια δώρα.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………………(</a:t>
            </a:r>
            <a:r>
              <a:rPr lang="el-GR" dirty="0" smtClean="0">
                <a:solidFill>
                  <a:srgbClr val="FF0000"/>
                </a:solidFill>
              </a:rPr>
              <a:t>ζωγραφίζω</a:t>
            </a:r>
            <a:r>
              <a:rPr lang="el-GR" dirty="0" smtClean="0"/>
              <a:t>) ό,τι σας αρέσει!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……………….(</a:t>
            </a:r>
            <a:r>
              <a:rPr lang="el-GR" dirty="0" smtClean="0">
                <a:solidFill>
                  <a:srgbClr val="FF0000"/>
                </a:solidFill>
              </a:rPr>
              <a:t>βγαίνω</a:t>
            </a:r>
            <a:r>
              <a:rPr lang="el-GR" dirty="0" smtClean="0"/>
              <a:t>) γρήγορα από το ασανσέρ.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……………….(</a:t>
            </a:r>
            <a:r>
              <a:rPr lang="el-GR" dirty="0" smtClean="0">
                <a:solidFill>
                  <a:srgbClr val="FF0000"/>
                </a:solidFill>
              </a:rPr>
              <a:t>ανεβαίνω</a:t>
            </a:r>
            <a:r>
              <a:rPr lang="el-GR" dirty="0" smtClean="0"/>
              <a:t>) στο πεζοδρόμιο για να είστε ασφαλείς.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…………………(</a:t>
            </a:r>
            <a:r>
              <a:rPr lang="el-GR" dirty="0" smtClean="0">
                <a:solidFill>
                  <a:srgbClr val="FF0000"/>
                </a:solidFill>
              </a:rPr>
              <a:t>βρίσκω</a:t>
            </a:r>
            <a:r>
              <a:rPr lang="el-GR" dirty="0" smtClean="0"/>
              <a:t>) τη λύση της άσκησης.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73" y="2117558"/>
            <a:ext cx="2033337" cy="1842275"/>
          </a:xfrm>
          <a:prstGeom prst="rect">
            <a:avLst/>
          </a:prstGeom>
        </p:spPr>
      </p:pic>
      <p:pic>
        <p:nvPicPr>
          <p:cNvPr id="11" name="Εγγεγραμμένος ήχο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17768" y="481263"/>
            <a:ext cx="18408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225</TotalTime>
  <Words>231</Words>
  <Application>Microsoft Office PowerPoint</Application>
  <PresentationFormat>Ευρεία οθόνη</PresentationFormat>
  <Paragraphs>52</Paragraphs>
  <Slides>5</Slides>
  <Notes>0</Notes>
  <HiddenSlides>0</HiddenSlides>
  <MMClips>5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Arial</vt:lpstr>
      <vt:lpstr>Trebuchet MS</vt:lpstr>
      <vt:lpstr>Wingdings</vt:lpstr>
      <vt:lpstr>Wingdings 3</vt:lpstr>
      <vt:lpstr>Όψη</vt:lpstr>
      <vt:lpstr>Προστακτική Αορίστου</vt:lpstr>
      <vt:lpstr>Προστακτική είναι η έγκλιση που χρησιμοποιούμε όταν προστάζουμε, όταν δίνουμε εντολή ή οδηγία σε κάποιον ή ακόμα όταν θέλουμε να παρακαλέσουμε για κάτι.</vt:lpstr>
      <vt:lpstr>Προστακτική σχηματίζουν ο Ενεστώτας και ο Αόριστος. Η Προστακτική σχηματίζεται μόνο:   στο δεύτερο πρόσωπο ενικού  (Εσύ) παίξε και στο δεύτερο πρόσωπο πληθυντικού (Εσείς) παίξτε</vt:lpstr>
      <vt:lpstr>Τι προσέχω στην ορθογραφία:</vt:lpstr>
      <vt:lpstr>Άσκηση εμπέδωσης Συμπληρώστε τα κενά στις προτάσεις βάζοντας τα ρήματα των παρενθέσεων στον κατάλληλο τύπο της προστακτικής Αορίστου. (Προσέξτε την ορθογραφία…)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Προστακτική Αορίστου</dc:title>
  <dc:creator>ΓΕΩΡΓΙΑ ΠΑΛΟΥΚΟΥ</dc:creator>
  <cp:lastModifiedBy>ΓΕΩΡΓΙΑ ΠΑΛΟΥΚΟΥ</cp:lastModifiedBy>
  <cp:revision>15</cp:revision>
  <dcterms:created xsi:type="dcterms:W3CDTF">2020-05-06T08:41:28Z</dcterms:created>
  <dcterms:modified xsi:type="dcterms:W3CDTF">2020-05-06T19:04:12Z</dcterms:modified>
  <cp:contentStatus/>
</cp:coreProperties>
</file>